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3.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7" r:id="rId6"/>
  </p:sldIdLst>
  <p:sldSz cx="12192000" cy="6858000"/>
  <p:notesSz cx="6797675" cy="987425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Grahn" initials="L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77" autoAdjust="0"/>
    <p:restoredTop sz="94660"/>
  </p:normalViewPr>
  <p:slideViewPr>
    <p:cSldViewPr snapToGrid="0">
      <p:cViewPr varScale="1">
        <p:scale>
          <a:sx n="110" d="100"/>
          <a:sy n="110" d="100"/>
        </p:scale>
        <p:origin x="11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openxmlformats.org/officeDocument/2006/relationships/customXml" Target="../customXml/item5.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E6BAD19-3800-4D14-8EA0-A0DAC3B5C6F2}" type="datetimeFigureOut">
              <a:rPr lang="sv-SE" smtClean="0"/>
              <a:t>2020-02-21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166176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E6BAD19-3800-4D14-8EA0-A0DAC3B5C6F2}" type="datetimeFigureOut">
              <a:rPr lang="sv-SE" smtClean="0"/>
              <a:t>2020-02-21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246392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E6BAD19-3800-4D14-8EA0-A0DAC3B5C6F2}" type="datetimeFigureOut">
              <a:rPr lang="sv-SE" smtClean="0"/>
              <a:t>2020-02-21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90212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E6BAD19-3800-4D14-8EA0-A0DAC3B5C6F2}" type="datetimeFigureOut">
              <a:rPr lang="sv-SE" smtClean="0"/>
              <a:t>2020-02-21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77603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E6BAD19-3800-4D14-8EA0-A0DAC3B5C6F2}" type="datetimeFigureOut">
              <a:rPr lang="sv-SE" smtClean="0"/>
              <a:t>2020-02-21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10973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E6BAD19-3800-4D14-8EA0-A0DAC3B5C6F2}" type="datetimeFigureOut">
              <a:rPr lang="sv-SE" smtClean="0"/>
              <a:t>2020-02-21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3059051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E6BAD19-3800-4D14-8EA0-A0DAC3B5C6F2}" type="datetimeFigureOut">
              <a:rPr lang="sv-SE" smtClean="0"/>
              <a:t>2020-02-21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399629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E6BAD19-3800-4D14-8EA0-A0DAC3B5C6F2}" type="datetimeFigureOut">
              <a:rPr lang="sv-SE" smtClean="0"/>
              <a:t>2020-02-21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1478389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E6BAD19-3800-4D14-8EA0-A0DAC3B5C6F2}" type="datetimeFigureOut">
              <a:rPr lang="sv-SE" smtClean="0"/>
              <a:t>2020-02-21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338216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E6BAD19-3800-4D14-8EA0-A0DAC3B5C6F2}" type="datetimeFigureOut">
              <a:rPr lang="sv-SE" smtClean="0"/>
              <a:t>2020-02-21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241752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E6BAD19-3800-4D14-8EA0-A0DAC3B5C6F2}" type="datetimeFigureOut">
              <a:rPr lang="sv-SE" smtClean="0"/>
              <a:t>2020-02-21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CABB498-6C2F-4077-907D-7AD44CEB2B9C}" type="slidenum">
              <a:rPr lang="sv-SE" smtClean="0"/>
              <a:t>‹#›</a:t>
            </a:fld>
            <a:endParaRPr lang="sv-SE"/>
          </a:p>
        </p:txBody>
      </p:sp>
    </p:spTree>
    <p:extLst>
      <p:ext uri="{BB962C8B-B14F-4D97-AF65-F5344CB8AC3E}">
        <p14:creationId xmlns:p14="http://schemas.microsoft.com/office/powerpoint/2010/main" val="239005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BAD19-3800-4D14-8EA0-A0DAC3B5C6F2}" type="datetimeFigureOut">
              <a:rPr lang="sv-SE" smtClean="0"/>
              <a:t>2020-02-21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BB498-6C2F-4077-907D-7AD44CEB2B9C}" type="slidenum">
              <a:rPr lang="sv-SE" smtClean="0"/>
              <a:t>‹#›</a:t>
            </a:fld>
            <a:endParaRPr lang="sv-SE"/>
          </a:p>
        </p:txBody>
      </p:sp>
    </p:spTree>
    <p:extLst>
      <p:ext uri="{BB962C8B-B14F-4D97-AF65-F5344CB8AC3E}">
        <p14:creationId xmlns:p14="http://schemas.microsoft.com/office/powerpoint/2010/main" val="2922762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9704"/>
            <a:ext cx="10515600" cy="948375"/>
          </a:xfrm>
        </p:spPr>
        <p:txBody>
          <a:bodyPr/>
          <a:lstStyle/>
          <a:p>
            <a:pPr lvl="0">
              <a:lnSpc>
                <a:spcPct val="100000"/>
              </a:lnSpc>
              <a:spcBef>
                <a:spcPts val="0"/>
              </a:spcBef>
            </a:pPr>
            <a:r>
              <a:rPr lang="sv-SE" sz="2600" b="1" dirty="0">
                <a:solidFill>
                  <a:srgbClr val="0070C0"/>
                </a:solidFill>
                <a:ea typeface="+mn-ea"/>
                <a:cs typeface="+mn-cs"/>
              </a:rPr>
              <a:t>ATT SLUTA MED </a:t>
            </a:r>
            <a:r>
              <a:rPr lang="sv-SE" sz="2600" b="1" dirty="0" smtClean="0">
                <a:solidFill>
                  <a:srgbClr val="0070C0"/>
                </a:solidFill>
                <a:ea typeface="+mn-ea"/>
                <a:cs typeface="+mn-cs"/>
              </a:rPr>
              <a:t>PROTONPUMPSHÄMMARE – PATIENTINFORMATION </a:t>
            </a:r>
            <a:endParaRPr lang="sv-SE" dirty="0"/>
          </a:p>
        </p:txBody>
      </p:sp>
      <p:sp>
        <p:nvSpPr>
          <p:cNvPr id="4" name="Rektangel 3"/>
          <p:cNvSpPr/>
          <p:nvPr/>
        </p:nvSpPr>
        <p:spPr>
          <a:xfrm>
            <a:off x="13721" y="1227909"/>
            <a:ext cx="5952179" cy="56189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sv-SE" sz="1600" b="1" dirty="0" smtClean="0">
              <a:solidFill>
                <a:srgbClr val="0070C0"/>
              </a:solidFill>
            </a:endParaRPr>
          </a:p>
          <a:p>
            <a:pPr lvl="0"/>
            <a:r>
              <a:rPr lang="sv-SE" sz="1600" b="1" dirty="0" smtClean="0">
                <a:solidFill>
                  <a:srgbClr val="0070C0"/>
                </a:solidFill>
              </a:rPr>
              <a:t>Protonpumpshämmare</a:t>
            </a:r>
            <a:r>
              <a:rPr lang="sv-SE" sz="1300" dirty="0">
                <a:solidFill>
                  <a:srgbClr val="0070C0"/>
                </a:solidFill>
              </a:rPr>
              <a:t>, </a:t>
            </a:r>
            <a:r>
              <a:rPr lang="sv-SE" sz="1300" dirty="0">
                <a:solidFill>
                  <a:schemeClr val="tx1"/>
                </a:solidFill>
              </a:rPr>
              <a:t>PPI, minskar produktionen av magsyra i magsäcken och hjälper vid magsår, inflammation i matstrupen eller sura uppstötningar. Det finns olika läkemedel som gemensamt kallas protonpumpshämmare - exempelvis: </a:t>
            </a:r>
            <a:r>
              <a:rPr lang="sv-SE" sz="1300" dirty="0" err="1">
                <a:solidFill>
                  <a:schemeClr val="tx1"/>
                </a:solidFill>
              </a:rPr>
              <a:t>omeprazol</a:t>
            </a:r>
            <a:r>
              <a:rPr lang="sv-SE" sz="1300" dirty="0">
                <a:solidFill>
                  <a:schemeClr val="tx1"/>
                </a:solidFill>
              </a:rPr>
              <a:t>, </a:t>
            </a:r>
            <a:r>
              <a:rPr lang="sv-SE" sz="1300" dirty="0" err="1">
                <a:solidFill>
                  <a:schemeClr val="tx1"/>
                </a:solidFill>
              </a:rPr>
              <a:t>esomeprazol</a:t>
            </a:r>
            <a:r>
              <a:rPr lang="sv-SE" sz="1300" dirty="0">
                <a:solidFill>
                  <a:schemeClr val="tx1"/>
                </a:solidFill>
              </a:rPr>
              <a:t>, </a:t>
            </a:r>
            <a:r>
              <a:rPr lang="sv-SE" sz="1300" dirty="0" err="1">
                <a:solidFill>
                  <a:schemeClr val="tx1"/>
                </a:solidFill>
              </a:rPr>
              <a:t>pantoprazol</a:t>
            </a:r>
            <a:r>
              <a:rPr lang="sv-SE" sz="1300" dirty="0">
                <a:solidFill>
                  <a:schemeClr val="tx1"/>
                </a:solidFill>
              </a:rPr>
              <a:t> eller </a:t>
            </a:r>
            <a:r>
              <a:rPr lang="sv-SE" sz="1300" dirty="0" err="1">
                <a:solidFill>
                  <a:schemeClr val="tx1"/>
                </a:solidFill>
              </a:rPr>
              <a:t>lanzoprazol</a:t>
            </a:r>
            <a:r>
              <a:rPr lang="sv-SE" sz="1300" dirty="0">
                <a:solidFill>
                  <a:schemeClr val="tx1"/>
                </a:solidFill>
              </a:rPr>
              <a:t> </a:t>
            </a:r>
          </a:p>
          <a:p>
            <a:pPr lvl="0"/>
            <a:endParaRPr lang="sv-SE" sz="1200" dirty="0">
              <a:solidFill>
                <a:srgbClr val="0070C0"/>
              </a:solidFill>
            </a:endParaRPr>
          </a:p>
          <a:p>
            <a:pPr lvl="0"/>
            <a:r>
              <a:rPr lang="sv-SE" sz="1300" dirty="0">
                <a:solidFill>
                  <a:schemeClr val="tx1"/>
                </a:solidFill>
              </a:rPr>
              <a:t>Många människor äter protonpumpshämmare vid diffusa magbesvär utan att det finns något bra skäl eller under längre tid än nödvändigt. Man bör då, i samråd med sin läkare, överväga att avsluta behandlingen. </a:t>
            </a:r>
          </a:p>
          <a:p>
            <a:pPr lvl="0"/>
            <a:endParaRPr lang="sv-SE" sz="1200" dirty="0">
              <a:solidFill>
                <a:srgbClr val="0070C0"/>
              </a:solidFill>
            </a:endParaRPr>
          </a:p>
          <a:p>
            <a:pPr lvl="0"/>
            <a:r>
              <a:rPr lang="sv-SE" sz="1600" b="1" dirty="0">
                <a:solidFill>
                  <a:srgbClr val="0070C0"/>
                </a:solidFill>
              </a:rPr>
              <a:t>Kan ge biverkningar</a:t>
            </a:r>
          </a:p>
          <a:p>
            <a:pPr lvl="0"/>
            <a:r>
              <a:rPr lang="sv-SE" sz="1300" dirty="0">
                <a:solidFill>
                  <a:schemeClr val="tx1"/>
                </a:solidFill>
              </a:rPr>
              <a:t>Protonpumpshämmare kan, precis som av andra läkemedel, ge biverkningar. Upptaget av vitamin B12, järn och kalcium kan minska. En viss ökad risk för lunginflammation, frakturer och vissa tarminfektioner kan föreligga. Därför ska man inte använda dessa läkemedel i onödan.</a:t>
            </a:r>
          </a:p>
          <a:p>
            <a:pPr lvl="0"/>
            <a:endParaRPr lang="sv-SE" sz="1200" dirty="0">
              <a:solidFill>
                <a:srgbClr val="0070C0"/>
              </a:solidFill>
            </a:endParaRPr>
          </a:p>
          <a:p>
            <a:pPr lvl="0"/>
            <a:r>
              <a:rPr lang="sv-SE" sz="1600" b="1" dirty="0">
                <a:solidFill>
                  <a:srgbClr val="0070C0"/>
                </a:solidFill>
              </a:rPr>
              <a:t>Besvär kan uppstå om man slutar direkt </a:t>
            </a:r>
          </a:p>
          <a:p>
            <a:pPr lvl="0"/>
            <a:r>
              <a:rPr lang="sv-SE" sz="1300" dirty="0">
                <a:solidFill>
                  <a:schemeClr val="tx1"/>
                </a:solidFill>
              </a:rPr>
              <a:t>Vid kortare regelbunden behandling (mindre än en månad) med protonpumpshämmare kan behandlingen vanligtvis avslutas direkt. </a:t>
            </a:r>
            <a:endParaRPr lang="sv-SE" sz="1300" dirty="0" smtClean="0">
              <a:solidFill>
                <a:schemeClr val="tx1"/>
              </a:solidFill>
            </a:endParaRPr>
          </a:p>
          <a:p>
            <a:pPr lvl="0"/>
            <a:endParaRPr lang="sv-SE" sz="1300" dirty="0">
              <a:solidFill>
                <a:schemeClr val="tx1"/>
              </a:solidFill>
            </a:endParaRPr>
          </a:p>
          <a:p>
            <a:pPr lvl="0"/>
            <a:r>
              <a:rPr lang="sv-SE" sz="1300" dirty="0">
                <a:solidFill>
                  <a:schemeClr val="tx1"/>
                </a:solidFill>
              </a:rPr>
              <a:t>Vid långvarig behandling kompenserar kroppen för den lägre halten magsyra i magsäcken. Vid abrupt avslut efter längre behandling (mer än 1-2 månader) finns därför risk för ökad produktion av magsyra i magen. Den ökade </a:t>
            </a:r>
            <a:r>
              <a:rPr lang="sv-SE" sz="1300" dirty="0" err="1">
                <a:solidFill>
                  <a:schemeClr val="tx1"/>
                </a:solidFill>
              </a:rPr>
              <a:t>syrahalten</a:t>
            </a:r>
            <a:r>
              <a:rPr lang="sv-SE" sz="1300" dirty="0">
                <a:solidFill>
                  <a:schemeClr val="tx1"/>
                </a:solidFill>
              </a:rPr>
              <a:t> kan ge besvär, som går över när </a:t>
            </a:r>
            <a:r>
              <a:rPr lang="sv-SE" sz="1300" dirty="0" err="1">
                <a:solidFill>
                  <a:schemeClr val="tx1"/>
                </a:solidFill>
              </a:rPr>
              <a:t>syraproduktionen</a:t>
            </a:r>
            <a:r>
              <a:rPr lang="sv-SE" sz="1300" dirty="0">
                <a:solidFill>
                  <a:schemeClr val="tx1"/>
                </a:solidFill>
              </a:rPr>
              <a:t> åter normaliseras. </a:t>
            </a:r>
          </a:p>
          <a:p>
            <a:pPr lvl="0"/>
            <a:endParaRPr lang="sv-SE" sz="1300" dirty="0">
              <a:solidFill>
                <a:schemeClr val="tx1"/>
              </a:solidFill>
            </a:endParaRPr>
          </a:p>
          <a:p>
            <a:pPr lvl="0"/>
            <a:r>
              <a:rPr lang="sv-SE" sz="1300" dirty="0">
                <a:solidFill>
                  <a:schemeClr val="tx1"/>
                </a:solidFill>
              </a:rPr>
              <a:t>Besvär efter avslutad behandling kan därför bero på kroppens naturliga gensvar och behöver inte betyda att man måste börja med protonpumpshämmare igen. </a:t>
            </a:r>
          </a:p>
          <a:p>
            <a:pPr lvl="0"/>
            <a:r>
              <a:rPr lang="sv-SE" sz="1300" dirty="0">
                <a:solidFill>
                  <a:schemeClr val="tx1"/>
                </a:solidFill>
              </a:rPr>
              <a:t>Om du får besvär vid direktutsättning kan nedtrappning vara ett alternativ. </a:t>
            </a:r>
          </a:p>
          <a:p>
            <a:pPr lvl="0"/>
            <a:endParaRPr lang="sv-SE" sz="1300" dirty="0">
              <a:solidFill>
                <a:schemeClr val="tx1"/>
              </a:solidFill>
            </a:endParaRPr>
          </a:p>
        </p:txBody>
      </p:sp>
      <p:sp>
        <p:nvSpPr>
          <p:cNvPr id="5" name="Rektangel 4"/>
          <p:cNvSpPr/>
          <p:nvPr/>
        </p:nvSpPr>
        <p:spPr>
          <a:xfrm>
            <a:off x="6030241" y="1227909"/>
            <a:ext cx="6148038" cy="55957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sv-SE" sz="1600" b="1" dirty="0" smtClean="0">
              <a:solidFill>
                <a:srgbClr val="0070C0"/>
              </a:solidFill>
            </a:endParaRPr>
          </a:p>
          <a:p>
            <a:pPr lvl="0"/>
            <a:r>
              <a:rPr lang="sv-SE" sz="1600" b="1" dirty="0" smtClean="0">
                <a:solidFill>
                  <a:srgbClr val="0070C0"/>
                </a:solidFill>
              </a:rPr>
              <a:t>Nedtrappning</a:t>
            </a:r>
            <a:endParaRPr lang="sv-SE" sz="1300" dirty="0">
              <a:solidFill>
                <a:schemeClr val="tx1"/>
              </a:solidFill>
            </a:endParaRPr>
          </a:p>
          <a:p>
            <a:pPr marL="171450" lvl="0" indent="-171450">
              <a:buFont typeface="Arial" panose="020B0604020202020204" pitchFamily="34" charset="0"/>
              <a:buChar char="•"/>
            </a:pPr>
            <a:r>
              <a:rPr lang="sv-SE" sz="1300" b="1" dirty="0">
                <a:solidFill>
                  <a:schemeClr val="tx1"/>
                </a:solidFill>
              </a:rPr>
              <a:t>Ta halva dosen under fyra veckor.</a:t>
            </a:r>
          </a:p>
          <a:p>
            <a:pPr marL="171450" lvl="0" indent="-171450">
              <a:buFont typeface="Arial" panose="020B0604020202020204" pitchFamily="34" charset="0"/>
              <a:buChar char="•"/>
            </a:pPr>
            <a:r>
              <a:rPr lang="sv-SE" sz="1300" b="1" dirty="0">
                <a:solidFill>
                  <a:schemeClr val="tx1"/>
                </a:solidFill>
              </a:rPr>
              <a:t>Ta sedan halva dosen varannan dag under fyra veckor</a:t>
            </a:r>
          </a:p>
          <a:p>
            <a:pPr marL="171450" lvl="0" indent="-171450">
              <a:buFont typeface="Arial" panose="020B0604020202020204" pitchFamily="34" charset="0"/>
              <a:buChar char="•"/>
            </a:pPr>
            <a:r>
              <a:rPr lang="sv-SE" sz="1300" b="1" dirty="0">
                <a:solidFill>
                  <a:schemeClr val="tx1"/>
                </a:solidFill>
              </a:rPr>
              <a:t>Prova därefter att sluta med läkemedlet.</a:t>
            </a:r>
          </a:p>
          <a:p>
            <a:pPr lvl="0"/>
            <a:r>
              <a:rPr lang="sv-SE" sz="1300" dirty="0">
                <a:solidFill>
                  <a:schemeClr val="tx1"/>
                </a:solidFill>
              </a:rPr>
              <a:t>OBS! Nedtrappning sker med lägre styrka, inte genom att dela kapseln</a:t>
            </a:r>
            <a:r>
              <a:rPr lang="sv-SE" sz="1300" dirty="0" smtClean="0">
                <a:solidFill>
                  <a:schemeClr val="tx1"/>
                </a:solidFill>
              </a:rPr>
              <a:t>.</a:t>
            </a:r>
          </a:p>
          <a:p>
            <a:pPr lvl="0"/>
            <a:endParaRPr lang="sv-SE" sz="1300" dirty="0">
              <a:solidFill>
                <a:schemeClr val="tx1"/>
              </a:solidFill>
            </a:endParaRPr>
          </a:p>
          <a:p>
            <a:pPr lvl="0"/>
            <a:r>
              <a:rPr lang="sv-SE" sz="1300" dirty="0">
                <a:solidFill>
                  <a:schemeClr val="tx1"/>
                </a:solidFill>
              </a:rPr>
              <a:t>Om du får </a:t>
            </a:r>
            <a:r>
              <a:rPr lang="sv-SE" sz="1300" dirty="0" smtClean="0">
                <a:solidFill>
                  <a:schemeClr val="tx1"/>
                </a:solidFill>
              </a:rPr>
              <a:t>besvär, </a:t>
            </a:r>
            <a:r>
              <a:rPr lang="sv-SE" sz="1300" dirty="0" smtClean="0">
                <a:solidFill>
                  <a:schemeClr val="tx1"/>
                </a:solidFill>
              </a:rPr>
              <a:t>vare sig du avslutar direkt eller trappar ned, </a:t>
            </a:r>
            <a:r>
              <a:rPr lang="sv-SE" sz="1300" dirty="0" smtClean="0">
                <a:solidFill>
                  <a:schemeClr val="tx1"/>
                </a:solidFill>
              </a:rPr>
              <a:t>kan </a:t>
            </a:r>
            <a:r>
              <a:rPr lang="sv-SE" sz="1300" dirty="0">
                <a:solidFill>
                  <a:schemeClr val="tx1"/>
                </a:solidFill>
              </a:rPr>
              <a:t>du ta </a:t>
            </a:r>
            <a:r>
              <a:rPr lang="sv-SE" sz="1300" dirty="0" smtClean="0">
                <a:solidFill>
                  <a:schemeClr val="tx1"/>
                </a:solidFill>
              </a:rPr>
              <a:t>exempelvis </a:t>
            </a:r>
            <a:r>
              <a:rPr lang="sv-SE" sz="1300" dirty="0" err="1" smtClean="0">
                <a:solidFill>
                  <a:schemeClr val="tx1"/>
                </a:solidFill>
              </a:rPr>
              <a:t>Novaluzid</a:t>
            </a:r>
            <a:r>
              <a:rPr lang="sv-SE" sz="1300" dirty="0" smtClean="0">
                <a:solidFill>
                  <a:schemeClr val="tx1"/>
                </a:solidFill>
              </a:rPr>
              <a:t> </a:t>
            </a:r>
            <a:r>
              <a:rPr lang="sv-SE" sz="1300" dirty="0">
                <a:solidFill>
                  <a:schemeClr val="tx1"/>
                </a:solidFill>
              </a:rPr>
              <a:t>eller </a:t>
            </a:r>
            <a:r>
              <a:rPr lang="sv-SE" sz="1300" dirty="0" err="1">
                <a:solidFill>
                  <a:schemeClr val="tx1"/>
                </a:solidFill>
              </a:rPr>
              <a:t>Novalucol</a:t>
            </a:r>
            <a:r>
              <a:rPr lang="sv-SE" sz="1300" dirty="0">
                <a:solidFill>
                  <a:schemeClr val="tx1"/>
                </a:solidFill>
              </a:rPr>
              <a:t> som finns att köpa receptfritt. De neutraliserar magsyran och kan tas flera gånger per dag.</a:t>
            </a:r>
          </a:p>
          <a:p>
            <a:pPr lvl="0"/>
            <a:endParaRPr lang="sv-SE" sz="1200" dirty="0">
              <a:solidFill>
                <a:srgbClr val="0070C0"/>
              </a:solidFill>
            </a:endParaRPr>
          </a:p>
          <a:p>
            <a:pPr lvl="0"/>
            <a:r>
              <a:rPr lang="sv-SE" sz="1600" b="1" dirty="0">
                <a:solidFill>
                  <a:srgbClr val="0070C0"/>
                </a:solidFill>
              </a:rPr>
              <a:t>Vid fortsatta besvär</a:t>
            </a:r>
            <a:r>
              <a:rPr lang="sv-SE" sz="1200" dirty="0">
                <a:solidFill>
                  <a:srgbClr val="0070C0"/>
                </a:solidFill>
              </a:rPr>
              <a:t/>
            </a:r>
            <a:br>
              <a:rPr lang="sv-SE" sz="1200" dirty="0">
                <a:solidFill>
                  <a:srgbClr val="0070C0"/>
                </a:solidFill>
              </a:rPr>
            </a:br>
            <a:r>
              <a:rPr lang="sv-SE" sz="1300" dirty="0" smtClean="0">
                <a:solidFill>
                  <a:schemeClr val="tx1"/>
                </a:solidFill>
              </a:rPr>
              <a:t>Om </a:t>
            </a:r>
            <a:r>
              <a:rPr lang="sv-SE" sz="1300" dirty="0">
                <a:solidFill>
                  <a:schemeClr val="tx1"/>
                </a:solidFill>
              </a:rPr>
              <a:t>du fortfarande har besvär efter att behandlingen har avslutats kan du prova att ta halva dosen av protonpumpshämmaren var fjärde </a:t>
            </a:r>
            <a:r>
              <a:rPr lang="sv-SE" sz="1300" dirty="0" smtClean="0">
                <a:solidFill>
                  <a:schemeClr val="tx1"/>
                </a:solidFill>
              </a:rPr>
              <a:t>dag </a:t>
            </a:r>
            <a:r>
              <a:rPr lang="sv-SE" sz="1300" dirty="0">
                <a:solidFill>
                  <a:schemeClr val="tx1"/>
                </a:solidFill>
              </a:rPr>
              <a:t>i fyra veckor och sedan prova att sluta med läkemedlet helt. Var medveten om att det kan ta tid innan besvären försvinner helt. Om ovanstående råd inte fungerar – ta kontakt med din läkare.</a:t>
            </a:r>
          </a:p>
          <a:p>
            <a:pPr lvl="0"/>
            <a:endParaRPr lang="sv-SE" sz="1200" dirty="0">
              <a:solidFill>
                <a:srgbClr val="0070C0"/>
              </a:solidFill>
            </a:endParaRPr>
          </a:p>
          <a:p>
            <a:pPr lvl="0"/>
            <a:r>
              <a:rPr lang="sv-SE" sz="1600" b="1" dirty="0">
                <a:solidFill>
                  <a:srgbClr val="0070C0"/>
                </a:solidFill>
              </a:rPr>
              <a:t>Du kan själv påverka</a:t>
            </a:r>
          </a:p>
          <a:p>
            <a:pPr lvl="0"/>
            <a:r>
              <a:rPr lang="sv-SE" sz="1300" dirty="0">
                <a:solidFill>
                  <a:schemeClr val="tx1"/>
                </a:solidFill>
              </a:rPr>
              <a:t>Det finns saker som du själv kan göra för att minska magbesvären. </a:t>
            </a:r>
          </a:p>
          <a:p>
            <a:pPr lvl="0"/>
            <a:r>
              <a:rPr lang="sv-SE" sz="1300" dirty="0">
                <a:solidFill>
                  <a:schemeClr val="tx1"/>
                </a:solidFill>
              </a:rPr>
              <a:t>Exempelvis att:</a:t>
            </a:r>
          </a:p>
          <a:p>
            <a:pPr marL="171450" lvl="0" indent="-171450">
              <a:buFont typeface="Arial" panose="020B0604020202020204" pitchFamily="34" charset="0"/>
              <a:buChar char="•"/>
            </a:pPr>
            <a:r>
              <a:rPr lang="sv-SE" sz="1300" dirty="0">
                <a:solidFill>
                  <a:schemeClr val="tx1"/>
                </a:solidFill>
              </a:rPr>
              <a:t>äta mindre fet och/eller kryddad </a:t>
            </a:r>
            <a:r>
              <a:rPr lang="sv-SE" sz="1300" dirty="0" smtClean="0">
                <a:solidFill>
                  <a:schemeClr val="tx1"/>
                </a:solidFill>
              </a:rPr>
              <a:t>mat</a:t>
            </a:r>
          </a:p>
          <a:p>
            <a:pPr marL="171450" lvl="0" indent="-171450">
              <a:buFont typeface="Arial" panose="020B0604020202020204" pitchFamily="34" charset="0"/>
              <a:buChar char="•"/>
            </a:pPr>
            <a:r>
              <a:rPr lang="sv-SE" sz="1300" dirty="0">
                <a:solidFill>
                  <a:schemeClr val="tx1"/>
                </a:solidFill>
              </a:rPr>
              <a:t>ä</a:t>
            </a:r>
            <a:r>
              <a:rPr lang="sv-SE" sz="1300" dirty="0" smtClean="0">
                <a:solidFill>
                  <a:schemeClr val="tx1"/>
                </a:solidFill>
              </a:rPr>
              <a:t>ta mindre portioner</a:t>
            </a:r>
            <a:endParaRPr lang="sv-SE" sz="1300" dirty="0">
              <a:solidFill>
                <a:schemeClr val="tx1"/>
              </a:solidFill>
            </a:endParaRPr>
          </a:p>
          <a:p>
            <a:pPr marL="171450" lvl="0" indent="-171450">
              <a:buFont typeface="Arial" panose="020B0604020202020204" pitchFamily="34" charset="0"/>
              <a:buChar char="•"/>
            </a:pPr>
            <a:r>
              <a:rPr lang="sv-SE" sz="1300" dirty="0">
                <a:solidFill>
                  <a:schemeClr val="tx1"/>
                </a:solidFill>
              </a:rPr>
              <a:t>undvika tobak</a:t>
            </a:r>
          </a:p>
          <a:p>
            <a:pPr marL="171450" lvl="0" indent="-171450">
              <a:buFont typeface="Arial" panose="020B0604020202020204" pitchFamily="34" charset="0"/>
              <a:buChar char="•"/>
            </a:pPr>
            <a:r>
              <a:rPr lang="sv-SE" sz="1300" dirty="0">
                <a:solidFill>
                  <a:schemeClr val="tx1"/>
                </a:solidFill>
              </a:rPr>
              <a:t>dricka mindre alkohol</a:t>
            </a:r>
          </a:p>
          <a:p>
            <a:pPr marL="171450" lvl="0" indent="-171450">
              <a:buFont typeface="Arial" panose="020B0604020202020204" pitchFamily="34" charset="0"/>
              <a:buChar char="•"/>
            </a:pPr>
            <a:r>
              <a:rPr lang="sv-SE" sz="1300" dirty="0">
                <a:solidFill>
                  <a:schemeClr val="tx1"/>
                </a:solidFill>
              </a:rPr>
              <a:t>dricka mindre koffein</a:t>
            </a:r>
          </a:p>
          <a:p>
            <a:pPr marL="171450" lvl="0" indent="-171450">
              <a:buFont typeface="Arial" panose="020B0604020202020204" pitchFamily="34" charset="0"/>
              <a:buChar char="•"/>
            </a:pPr>
            <a:r>
              <a:rPr lang="sv-SE" sz="1300" dirty="0">
                <a:solidFill>
                  <a:schemeClr val="tx1"/>
                </a:solidFill>
              </a:rPr>
              <a:t>gå ned i vikt om du är </a:t>
            </a:r>
            <a:r>
              <a:rPr lang="sv-SE" sz="1300" dirty="0" smtClean="0">
                <a:solidFill>
                  <a:schemeClr val="tx1"/>
                </a:solidFill>
              </a:rPr>
              <a:t>överviktig</a:t>
            </a:r>
            <a:endParaRPr lang="sv-SE" sz="1300" dirty="0">
              <a:solidFill>
                <a:schemeClr val="tx1"/>
              </a:solidFill>
            </a:endParaRPr>
          </a:p>
          <a:p>
            <a:pPr lvl="0"/>
            <a:r>
              <a:rPr lang="sv-SE" sz="1300" dirty="0">
                <a:solidFill>
                  <a:schemeClr val="tx1"/>
                </a:solidFill>
              </a:rPr>
              <a:t>Om besvären mestadels kommer på natten kan du prova att </a:t>
            </a:r>
            <a:r>
              <a:rPr lang="sv-SE" sz="1300" dirty="0" smtClean="0">
                <a:solidFill>
                  <a:schemeClr val="tx1"/>
                </a:solidFill>
              </a:rPr>
              <a:t>höja </a:t>
            </a:r>
            <a:r>
              <a:rPr lang="sv-SE" sz="1300" dirty="0">
                <a:solidFill>
                  <a:schemeClr val="tx1"/>
                </a:solidFill>
              </a:rPr>
              <a:t>huvudändan på sängen och undvika att äta minst tre timmar före sänggåendet</a:t>
            </a:r>
            <a:r>
              <a:rPr lang="sv-SE" sz="1300" dirty="0" smtClean="0">
                <a:solidFill>
                  <a:schemeClr val="tx1"/>
                </a:solidFill>
              </a:rPr>
              <a:t>.</a:t>
            </a:r>
            <a:endParaRPr lang="sv-SE" sz="1300" dirty="0">
              <a:solidFill>
                <a:schemeClr val="tx1"/>
              </a:solidFill>
            </a:endParaRPr>
          </a:p>
          <a:p>
            <a:pPr lvl="0"/>
            <a:endParaRPr lang="sv-SE" sz="1300" dirty="0">
              <a:solidFill>
                <a:srgbClr val="0070C0"/>
              </a:solidFill>
            </a:endParaRPr>
          </a:p>
        </p:txBody>
      </p:sp>
      <p:sp>
        <p:nvSpPr>
          <p:cNvPr id="6" name="Rektangel med rundade hörn 5"/>
          <p:cNvSpPr/>
          <p:nvPr/>
        </p:nvSpPr>
        <p:spPr>
          <a:xfrm>
            <a:off x="247951" y="864957"/>
            <a:ext cx="11696097" cy="2914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smtClean="0"/>
              <a:t>Den här informationen vänder sig till dig som använder protonpumpshämmare, men där det kan vara aktuellt att avsluta behandlingen. </a:t>
            </a:r>
            <a:endParaRPr lang="sv-SE" sz="1600" b="1"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8621" y="19846"/>
            <a:ext cx="2219658" cy="683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ruta 2"/>
          <p:cNvSpPr txBox="1"/>
          <p:nvPr/>
        </p:nvSpPr>
        <p:spPr>
          <a:xfrm>
            <a:off x="10737669" y="599337"/>
            <a:ext cx="1553828" cy="261610"/>
          </a:xfrm>
          <a:prstGeom prst="rect">
            <a:avLst/>
          </a:prstGeom>
          <a:noFill/>
        </p:spPr>
        <p:txBody>
          <a:bodyPr wrap="square" rtlCol="0">
            <a:spAutoFit/>
          </a:bodyPr>
          <a:lstStyle/>
          <a:p>
            <a:r>
              <a:rPr lang="sv-SE" sz="1100" dirty="0" smtClean="0">
                <a:solidFill>
                  <a:schemeClr val="accent1">
                    <a:lumMod val="75000"/>
                  </a:schemeClr>
                </a:solidFill>
              </a:rPr>
              <a:t>Version 2 2020-02-21</a:t>
            </a:r>
            <a:endParaRPr lang="sv-SE" sz="1100" dirty="0">
              <a:solidFill>
                <a:schemeClr val="accent1">
                  <a:lumMod val="75000"/>
                </a:schemeClr>
              </a:solidFill>
            </a:endParaRPr>
          </a:p>
        </p:txBody>
      </p:sp>
    </p:spTree>
    <p:extLst>
      <p:ext uri="{BB962C8B-B14F-4D97-AF65-F5344CB8AC3E}">
        <p14:creationId xmlns:p14="http://schemas.microsoft.com/office/powerpoint/2010/main" val="28034965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spe:Receivers>
</file>

<file path=customXml/item2.xml><?xml version="1.0" encoding="utf-8"?>
<?mso-contentType ?>
<p:Policy xmlns:p="office.server.policy" id="" local="true">
  <p:Name>Vårdrutiner</p:Name>
  <p:Description/>
  <p:Statement/>
  <p:PolicyItems>
    <p:PolicyItem featureId="Microsoft.Office.RecordsManagement.PolicyFeatures.Expiration" staticId="0x010100D7963E0E5B7A40E5AEA07389401D709F008BAD709383F64329B7C6C965A1F44751|79996835" UniqueId="8c4500ed-2d2d-4577-be96-a9dfce0a7825">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906ce11c-9453-4b83-9a54-b7d49d1aef3f"/>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Vårdrutin KVÅ Icke-kirurgisk" ma:contentTypeID="0x010100D7963E0E5B7A40E5AEA07389401D709F008BAD709383F64329B7C6C965A1F4475102030100EEE04BD63491624A8AFD254523DCD2F0" ma:contentTypeVersion="351" ma:contentTypeDescription="" ma:contentTypeScope="" ma:versionID="7a9f431073e1338c0b09a446ae4f8efb">
  <xsd:schema xmlns:xsd="http://www.w3.org/2001/XMLSchema" xmlns:xs="http://www.w3.org/2001/XMLSchema" xmlns:p="http://schemas.microsoft.com/office/2006/metadata/properties" xmlns:ns1="http://schemas.microsoft.com/sharepoint/v3" xmlns:ns2="2308f903-5fa4-4c78-8662-0a0265e1cd53" targetNamespace="http://schemas.microsoft.com/office/2006/metadata/properties" ma:root="true" ma:fieldsID="e08cb909f5958395f1391176b13e257b" ns1:_="" ns2:_="">
    <xsd:import namespace="http://schemas.microsoft.com/sharepoint/v3"/>
    <xsd:import namespace="2308f903-5fa4-4c78-8662-0a0265e1cd53"/>
    <xsd:element name="properties">
      <xsd:complexType>
        <xsd:sequence>
          <xsd:element name="documentManagement">
            <xsd:complexType>
              <xsd:all>
                <xsd:element ref="ns2:_dlc_DocId" minOccurs="0"/>
                <xsd:element ref="ns2:_dlc_DocIdUrl" minOccurs="0"/>
                <xsd:element ref="ns2:_dlc_DocIdPersistId" minOccurs="0"/>
                <xsd:element ref="ns1:VIS_DocumentId" minOccurs="0"/>
                <xsd:element ref="ns1:NLLStakeholderTaxHTField0" minOccurs="0"/>
                <xsd:element ref="ns2:TaxKeywordTaxHTField" minOccurs="0"/>
                <xsd:element ref="ns1:NLLPublishingstatus" minOccurs="0"/>
                <xsd:element ref="ns1:DocumentStatus" minOccurs="0"/>
                <xsd:element ref="ns1:NLLDiarienummer" minOccurs="0"/>
                <xsd:element ref="ns1:NLLInformationclass"/>
                <xsd:element ref="ns1:prdProcessTaxHTField0" minOccurs="0"/>
                <xsd:element ref="ns1:NLLThinningTime" minOccurs="0"/>
                <xsd:element ref="ns1:VISResponsible"/>
                <xsd:element ref="ns1:NLLDocumentTypeTaxHTField0" minOccurs="0"/>
                <xsd:element ref="ns1:AnsvarigQuickpart" minOccurs="0"/>
                <xsd:element ref="ns1:NLLVersion" minOccurs="0"/>
                <xsd:element ref="ns1:NLLModifiedBy" minOccurs="0"/>
                <xsd:element ref="ns1:NLLDocumentIDValue" minOccurs="0"/>
                <xsd:element ref="ns1:NLLApprovedBy" minOccurs="0"/>
                <xsd:element ref="ns1:NLLApprovalDate" minOccurs="0"/>
                <xsd:element ref="ns1:SpecialtyTaxHTField0" minOccurs="0"/>
                <xsd:element ref="ns1:ReferencesTaxHTField0" minOccurs="0"/>
                <xsd:element ref="ns1:NLLPTCProcessLeader" minOccurs="0"/>
                <xsd:element ref="ns1:NLLPTCVISEditor" minOccurs="0"/>
                <xsd:element ref="ns1:NLLPTCProcessTeam" minOccurs="0"/>
                <xsd:element ref="ns1:CareActionCodeNonSurgicalTaxHTField0" minOccurs="0"/>
                <xsd:element ref="ns1:_dlc_Exempt" minOccurs="0"/>
                <xsd:element ref="ns1:_dlc_ExpireDateSaved" minOccurs="0"/>
                <xsd:element ref="ns1:_dlc_ExpireDate" minOccurs="0"/>
                <xsd:element ref="ns1:NLLApprovedByQuickPart" minOccurs="0"/>
                <xsd:element ref="ns1:NLLPublishDate" minOccurs="0"/>
                <xsd:element ref="ns1:NLLInformationCollectionTaxHTField0" minOccurs="0"/>
                <xsd:element ref="ns2:TaxCatchAll" minOccurs="0"/>
                <xsd:element ref="ns2:TaxCatchAllLabel" minOccurs="0"/>
                <xsd:element ref="ns1:NLLProducerPlaceTaxHTField0" minOccurs="0"/>
                <xsd:element ref="ns1:NLLDecisionLevelManagedTaxHTField0"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Publishingstatus" ma:index="16" nillable="true" ma:displayName="Publiceringsstatus" ma:hidden="true" ma:internalName="NLLPublishingstatus" ma:readOnly="false">
      <xsd:simpleType>
        <xsd:restriction base="dms:Choice">
          <xsd:enumeration value="Ej Publicerad"/>
          <xsd:enumeration value="Publicerad"/>
          <xsd:enumeration value="Avpublicerad"/>
          <xsd:enumeration value="Revidering krävs"/>
          <xsd:enumeration value="Revideras"/>
        </xsd:restriction>
      </xsd:simpleType>
    </xsd:element>
    <xsd:element name="DocumentStatus" ma:index="17"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NLLDiarienummer" ma:index="18" nillable="true" ma:displayName="Diarienummer" ma:internalName="NLLDiarienummer" ma:readOnly="false">
      <xsd:simpleType>
        <xsd:restriction base="dms:Text"/>
      </xsd:simpleType>
    </xsd:element>
    <xsd:element name="NLLInformationclass" ma:index="19" ma:displayName="Informationsklass" ma:internalName="NLLInformationclass">
      <xsd:simpleType>
        <xsd:restriction base="dms:Choice">
          <xsd:enumeration value="Publik"/>
          <xsd:enumeration value="Intern alla"/>
          <xsd:enumeration value="Intern skyddad"/>
        </xsd:restriction>
      </xsd:simpleType>
    </xsd:element>
    <xsd:element name="prdProcessTaxHTField0" ma:index="21"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ThinningTime" ma:index="22" nillable="true" ma:displayName="Gallringsfrist" ma:format="DateOnly" ma:hidden="true" ma:internalName="NLLThinningTime">
      <xsd:simpleType>
        <xsd:restriction base="dms:DateTime"/>
      </xsd:simpleType>
    </xsd:element>
    <xsd:element name="VISResponsible" ma:index="23"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DocumentTypeTaxHTField0" ma:index="25" ma:taxonomy="true" ma:internalName="NLLDocumentTypeTaxHTField0" ma:taxonomyFieldName="NLLDocumentType" ma:displayName="Dokumenttyp" ma:readOnly="false"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AnsvarigQuickpart" ma:index="26" nillable="true" ma:displayName="AnsvarigQuickpart" ma:hidden="true" ma:internalName="AnsvarigQuickpart">
      <xsd:simpleType>
        <xsd:restriction base="dms:Text"/>
      </xsd:simpleType>
    </xsd:element>
    <xsd:element name="NLLVersion" ma:index="27" nillable="true" ma:displayName="Version" ma:internalName="NLLVersion" ma:readOnly="false">
      <xsd:simpleType>
        <xsd:restriction base="dms:Text"/>
      </xsd:simpleType>
    </xsd:element>
    <xsd:element name="NLLModifiedBy" ma:index="28" nillable="true" ma:displayName="Upprättad av" ma:hidden="true" ma:internalName="NLLModifiedBy">
      <xsd:simpleType>
        <xsd:restriction base="dms:Text"/>
      </xsd:simpleType>
    </xsd:element>
    <xsd:element name="NLLDocumentIDValue" ma:index="29" nillable="true" ma:displayName="Dokument-Id Värde" ma:hidden="true" ma:internalName="NLLDocumentIDValue">
      <xsd:simpleType>
        <xsd:restriction base="dms:Text"/>
      </xsd:simpleType>
    </xsd:element>
    <xsd:element name="NLLApprovedBy" ma:index="30" nillable="true" ma:displayName="Godkänd av" ma:hidden="true" ma:list="UserInfo" ma:internalName="NLLApprov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LLApprovalDate" ma:index="31" nillable="true" ma:displayName="Godkänt datum" ma:format="DateOnly" ma:hidden="true" ma:internalName="NLLApprovalDate">
      <xsd:simpleType>
        <xsd:restriction base="dms:DateTime"/>
      </xsd:simpleType>
    </xsd:element>
    <xsd:element name="SpecialtyTaxHTField0" ma:index="33" nillable="true" ma:taxonomy="true" ma:internalName="SpecialtyTaxHTField0" ma:taxonomyFieldName="Specialty" ma:displayName="Specialitet" ma:fieldId="{f575068b-f091-4d6d-9993-6dcb4b6551d1}" ma:taxonomyMulti="true" ma:sspId="39d54842-4abd-4019-b0bf-19e71d696155" ma:termSetId="46d960f3-1586-497e-bb68-cacd87cb213d" ma:anchorId="00000000-0000-0000-0000-000000000000" ma:open="false" ma:isKeyword="false">
      <xsd:complexType>
        <xsd:sequence>
          <xsd:element ref="pc:Terms" minOccurs="0" maxOccurs="1"/>
        </xsd:sequence>
      </xsd:complexType>
    </xsd:element>
    <xsd:element name="ReferencesTaxHTField0" ma:index="35" nillable="true" ma:taxonomy="true" ma:internalName="ReferencesTaxHTField0" ma:taxonomyFieldName="References" ma:displayName="Författning" ma:fieldId="{4405e06e-776e-4c1b-aa59-5b1ac80ef78b}" ma:taxonomyMulti="true" ma:sspId="39d54842-4abd-4019-b0bf-19e71d696155" ma:termSetId="ebfc0c2d-37a4-470b-8200-ed4701541f00" ma:anchorId="00000000-0000-0000-0000-000000000000" ma:open="false" ma:isKeyword="false">
      <xsd:complexType>
        <xsd:sequence>
          <xsd:element ref="pc:Terms" minOccurs="0" maxOccurs="1"/>
        </xsd:sequence>
      </xsd:complexType>
    </xsd:element>
    <xsd:element name="NLLPTCProcessLeader" ma:index="36" nillable="true" ma:displayName="Processledare" ma:hidden="true" ma:list="UserInfo" ma:internalName="NLLPTCProcessLead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LLPTCVISEditor" ma:index="37" nillable="true" ma:displayName="VIS-Redaktör" ma:hidden="true" ma:list="UserInfo" ma:internalName="NLLPTCVIS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LLPTCProcessTeam" ma:index="38" nillable="true" ma:displayName="Processteamsmedlemmar" ma:hidden="true" ma:list="UserInfo" ma:internalName="NLLPTCProcessTeam"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areActionCodeNonSurgicalTaxHTField0" ma:index="40" ma:taxonomy="true" ma:internalName="CareActionCodeNonSurgicalTaxHTField0" ma:taxonomyFieldName="CareActionCodeNonSurgical" ma:displayName="KVÅ, Icke-kirurgisk" ma:readOnly="false" ma:fieldId="{e4be68eb-6e74-4108-b74e-1ad7bede277d}" ma:taxonomyMulti="true" ma:sspId="39d54842-4abd-4019-b0bf-19e71d696155" ma:termSetId="4687c2d5-2e84-4bce-a384-157d5272691a" ma:anchorId="00000000-0000-0000-0000-000000000000" ma:open="false" ma:isKeyword="false">
      <xsd:complexType>
        <xsd:sequence>
          <xsd:element ref="pc:Terms" minOccurs="0" maxOccurs="1"/>
        </xsd:sequence>
      </xsd:complexType>
    </xsd:element>
    <xsd:element name="_dlc_Exempt" ma:index="41" nillable="true" ma:displayName="Undanta från princip" ma:hidden="true" ma:internalName="_dlc_Exempt" ma:readOnly="true">
      <xsd:simpleType>
        <xsd:restriction base="dms:Unknown"/>
      </xsd:simpleType>
    </xsd:element>
    <xsd:element name="_dlc_ExpireDateSaved" ma:index="42" nillable="true" ma:displayName="Originalförfallodag" ma:hidden="true" ma:internalName="_dlc_ExpireDateSaved" ma:readOnly="true">
      <xsd:simpleType>
        <xsd:restriction base="dms:DateTime"/>
      </xsd:simpleType>
    </xsd:element>
    <xsd:element name="_dlc_ExpireDate" ma:index="43" nillable="true" ma:displayName="Förfallodatum" ma:description="" ma:hidden="true" ma:indexed="true" ma:internalName="_dlc_ExpireDate" ma:readOnly="true">
      <xsd:simpleType>
        <xsd:restriction base="dms:DateTime"/>
      </xsd:simpleType>
    </xsd:element>
    <xsd:element name="NLLApprovedByQuickPart" ma:index="44" nillable="true" ma:displayName="GodkändAvQuickPart" ma:hidden="true" ma:internalName="NLLApprovedByQuickPart">
      <xsd:simpleType>
        <xsd:restriction base="dms:Text"/>
      </xsd:simpleType>
    </xsd:element>
    <xsd:element name="NLLPublishDate" ma:index="46" nillable="true" ma:displayName="Publiceringsdatum" ma:format="DateOnly" ma:hidden="true" ma:internalName="NLLPublishDate">
      <xsd:simpleType>
        <xsd:restriction base="dms:DateTime"/>
      </xsd:simpleType>
    </xsd:element>
    <xsd:element name="NLLInformationCollectionTaxHTField0" ma:index="47"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51"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DecisionLevelManagedTaxHTField0" ma:index="53" ma:taxonomy="true" ma:internalName="NLLDecisionLevelManagedTaxHTField0" ma:taxonomyFieldName="NLLDecisionLevelManaged" ma:displayName="Beslutsnivå" ma:fieldId="{15d429b5-f51f-4c9d-be4d-3ea190831a97}" ma:sspId="39d54842-4abd-4019-b0bf-19e71d696155" ma:termSetId="246d0b6f-ef4c-42c4-891f-ef5fcecee21a" ma:anchorId="00000000-0000-0000-0000-000000000000" ma:open="false" ma:isKeyword="false">
      <xsd:complexType>
        <xsd:sequence>
          <xsd:element ref="pc:Terms" minOccurs="0" maxOccurs="1"/>
        </xsd:sequence>
      </xsd:complexType>
    </xsd:element>
    <xsd:element name="VersionComment" ma:index="54" nillable="true" ma:displayName="Versionskommentar" ma:hidden="true" ma:internalName="VersionComment" ma:readOnly="false">
      <xsd:simpleType>
        <xsd:restriction base="dms:Text"/>
      </xsd:simpleType>
    </xsd:element>
    <xsd:element name="NLLPublishDateQuickpart" ma:index="55" nillable="true" ma:displayName="Publiceringsdatum Quickpart" ma:hidden="true" ma:internalName="NLLPublishDateQuickpart">
      <xsd:simpleType>
        <xsd:restriction base="dms:Text"/>
      </xsd:simpleType>
    </xsd:element>
    <xsd:element name="NLLLockWorkflows" ma:index="56" nillable="true" ma:displayName="ArbetsflödeKörs" ma:default="0" ma:hidden="true" ma:internalName="NLLLockWorkflows">
      <xsd:simpleType>
        <xsd:restriction base="dms:Boolean"/>
      </xsd:simpleType>
    </xsd:element>
    <xsd:element name="NLLPublished" ma:index="57"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8f903-5fa4-4c78-8662-0a0265e1cd53"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element name="TaxCatchAll" ma:index="48" nillable="true" ma:displayName="Global taxonomikolumn" ma:description="" ma:hidden="true" ma:list="{92970cd1-3534-4185-9c8e-bb5f2b75db0a}" ma:internalName="TaxCatchAll" ma:showField="CatchAllData" ma:web="af8646bb-a555-4a76-b609-b6002e130838">
      <xsd:complexType>
        <xsd:complexContent>
          <xsd:extension base="dms:MultiChoiceLookup">
            <xsd:sequence>
              <xsd:element name="Value" type="dms:Lookup" maxOccurs="unbounded" minOccurs="0" nillable="true"/>
            </xsd:sequence>
          </xsd:extension>
        </xsd:complexContent>
      </xsd:complexType>
    </xsd:element>
    <xsd:element name="TaxCatchAllLabel" ma:index="49" nillable="true" ma:displayName="Global taxonomikolumn1" ma:description="" ma:hidden="true" ma:list="{92970cd1-3534-4185-9c8e-bb5f2b75db0a}" ma:internalName="TaxCatchAllLabel" ma:readOnly="true" ma:showField="CatchAllDataLabel" ma:web="af8646bb-a555-4a76-b609-b6002e1308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Diarienummer xmlns="http://schemas.microsoft.com/sharepoint/v3" xsi:nil="true"/>
    <NLLApprovedByQuickPart xmlns="http://schemas.microsoft.com/sharepoint/v3">Linda Grahn</NLLApprovedByQuickPart>
    <VersionComment xmlns="http://schemas.microsoft.com/sharepoint/v3" xsi:nil="true"/>
    <SpecialtyTaxHTField0 xmlns="http://schemas.microsoft.com/sharepoint/v3">
      <Terms xmlns="http://schemas.microsoft.com/office/infopath/2007/PartnerControls"/>
    </SpecialtyTaxHTField0>
    <NLLInformationclass xmlns="http://schemas.microsoft.com/sharepoint/v3">Publik</NLLInformationclass>
    <VISResponsible xmlns="http://schemas.microsoft.com/sharepoint/v3">
      <UserInfo>
        <DisplayName>Linda Grahn</DisplayName>
        <AccountId>13</AccountId>
        <AccountType/>
      </UserInfo>
    </VISResponsible>
    <AnsvarigQuickpart xmlns="http://schemas.microsoft.com/sharepoint/v3">Linda Grahn</AnsvarigQuickpart>
    <NLLPublished xmlns="http://schemas.microsoft.com/sharepoint/v3" xsi:nil="true"/>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DecisionLevelManagedTaxHTField0 xmlns="http://schemas.microsoft.com/sharepoint/v3">
      <Terms xmlns="http://schemas.microsoft.com/office/infopath/2007/PartnerControls">
        <TermInfo xmlns="http://schemas.microsoft.com/office/infopath/2007/PartnerControls">
          <TermName xmlns="http://schemas.microsoft.com/office/infopath/2007/PartnerControls">Verksamheten</TermName>
          <TermId xmlns="http://schemas.microsoft.com/office/infopath/2007/PartnerControls">5bf8bf89-d192-488c-9c8f-5432abb5fd72</TermId>
        </TermInfo>
      </Terms>
    </NLLDecisionLevelManagedTaxHTField0>
    <NLLPTCProcessLeader xmlns="http://schemas.microsoft.com/sharepoint/v3">
      <UserInfo>
        <DisplayName>Linda Grahn</DisplayName>
        <AccountId>13</AccountId>
        <AccountType/>
      </UserInfo>
    </NLLPTCProcessLeader>
    <NLLInformationCollectionTaxHTField0 xmlns="http://schemas.microsoft.com/sharepoint/v3">
      <Terms xmlns="http://schemas.microsoft.com/office/infopath/2007/PartnerControls">
        <TermInfo xmlns="http://schemas.microsoft.com/office/infopath/2007/PartnerControls">
          <TermName xmlns="http://schemas.microsoft.com/office/infopath/2007/PartnerControls">Rekommenderade läkemedel</TermName>
          <TermId xmlns="http://schemas.microsoft.com/office/infopath/2007/PartnerControls">d6df2315-fed6-4e73-9b5d-a97f7f2da1c5</TermId>
        </TermInfo>
      </Terms>
    </NLLInformationCollectionTaxHTField0>
    <VIS_DocumentId xmlns="http://schemas.microsoft.com/sharepoint/v3">
      <Url>https://samarbeta.nll.se/producentplats/vard/_layouts/15/DocIdRedir.aspx?ID=VARD-5-9158</Url>
      <Description>VARD-5-9158</Description>
    </VIS_DocumentId>
    <NLLPublishDateQuickpart xmlns="http://schemas.microsoft.com/sharepoint/v3">2022-01-25</NLLPublishDateQuickpart>
    <NLLApprovedBy xmlns="http://schemas.microsoft.com/sharepoint/v3">
      <UserInfo>
        <DisplayName>Linda Grahn</DisplayName>
        <AccountId>13</AccountId>
        <AccountType/>
      </UserInfo>
    </NLLApprovedBy>
    <NLLThinningTime xmlns="http://schemas.microsoft.com/sharepoint/v3">2025-01-24T23:00:00+00:00</NLLThinningTime>
    <NLLPublishingstatus xmlns="http://schemas.microsoft.com/sharepoint/v3">Publicerad</NLLPublishingstatus>
    <NLLProducerPlaceTaxHTField0 xmlns="http://schemas.microsoft.com/sharepoint/v3">
      <Terms xmlns="http://schemas.microsoft.com/office/infopath/2007/PartnerControls">
        <TermInfo xmlns="http://schemas.microsoft.com/office/infopath/2007/PartnerControls">
          <TermName xmlns="http://schemas.microsoft.com/office/infopath/2007/PartnerControls">Vård</TermName>
          <TermId xmlns="http://schemas.microsoft.com/office/infopath/2007/PartnerControls">6e4b0e66-0465-47f1-8976-dbae0c59dee7</TermId>
        </TermInfo>
      </Terms>
    </NLLProducerPlaceTaxHTField0>
    <NLLPublishDate xmlns="http://schemas.microsoft.com/sharepoint/v3">2022-01-24T23:00:00+00:00</NLLPublishDate>
    <NLLDocumentTypeTaxHTField0 xmlns="http://schemas.microsoft.com/sharepoint/v3">
      <Terms xmlns="http://schemas.microsoft.com/office/infopath/2007/PartnerControls">
        <TermInfo xmlns="http://schemas.microsoft.com/office/infopath/2007/PartnerControls">
          <TermName xmlns="http://schemas.microsoft.com/office/infopath/2007/PartnerControls">Patientinformation</TermName>
          <TermId xmlns="http://schemas.microsoft.com/office/infopath/2007/PartnerControls">152f166a-5fae-40dc-978e-cd0e12b2aa44</TermId>
        </TermInfo>
      </Terms>
    </NLLDocumentTypeTaxHTField0>
    <NLLApprovalDate xmlns="http://schemas.microsoft.com/sharepoint/v3">2022-01-24T23:00:00+00:00</NLLApprovalDate>
    <DocumentStatus xmlns="http://schemas.microsoft.com/sharepoint/v3">
      <Url>https://samarbeta.nll.se/producentplats/vard/_layouts/15/wrkstat.aspx?List=a6f30aed-707c-42c0-9a16-431c7bcb6e0a&amp;WorkflowInstanceName=63c40819-daf3-4745-ac46-ea7d6aa532c7</Url>
      <Description>Godkänd och publicerad</Description>
    </DocumentStatus>
    <NLLPTCVISEditor xmlns="http://schemas.microsoft.com/sharepoint/v3">
      <UserInfo>
        <DisplayName>Jennie Jonsson Lundström</DisplayName>
        <AccountId>1061</AccountId>
        <AccountType/>
      </UserInfo>
    </NLLPTCVISEditor>
    <ReferencesTaxHTField0 xmlns="http://schemas.microsoft.com/sharepoint/v3">
      <Terms xmlns="http://schemas.microsoft.com/office/infopath/2007/PartnerControls"/>
    </ReferencesTaxHTField0>
    <NLLPTCProcessTeam xmlns="http://schemas.microsoft.com/sharepoint/v3">
      <UserInfo>
        <DisplayName>Linda Grahn</DisplayName>
        <AccountId>13</AccountId>
        <AccountType/>
      </UserInfo>
      <UserInfo>
        <DisplayName>Evelina Bernberg</DisplayName>
        <AccountId>1062</AccountId>
        <AccountType/>
      </UserInfo>
      <UserInfo>
        <DisplayName>Jennie Jonsson Lundström</DisplayName>
        <AccountId>1061</AccountId>
        <AccountType/>
      </UserInfo>
      <UserInfo>
        <DisplayName>Marlene Eliasson</DisplayName>
        <AccountId>12</AccountId>
        <AccountType/>
      </UserInfo>
    </NLLPTCProcessTeam>
    <prdProcessTaxHTField0 xmlns="http://schemas.microsoft.com/sharepoint/v3">
      <Terms xmlns="http://schemas.microsoft.com/office/infopath/2007/PartnerControls">
        <TermInfo xmlns="http://schemas.microsoft.com/office/infopath/2007/PartnerControls">
          <TermName xmlns="http://schemas.microsoft.com/office/infopath/2007/PartnerControls">Mage och tarm</TermName>
          <TermId xmlns="http://schemas.microsoft.com/office/infopath/2007/PartnerControls">fa13e6ba-f2c1-4ad8-82e7-c868fdc48231</TermId>
        </TermInfo>
        <TermInfo xmlns="http://schemas.microsoft.com/office/infopath/2007/PartnerControls">
          <TermName xmlns="http://schemas.microsoft.com/office/infopath/2007/PartnerControls">Ordinera läkemedel</TermName>
          <TermId xmlns="http://schemas.microsoft.com/office/infopath/2007/PartnerControls">edcb52c5-ef23-4e5b-95ea-32b9d6b6ccb3</TermId>
        </TermInfo>
      </Terms>
    </prdProcessTaxHTField0>
    <NLLVersion xmlns="http://schemas.microsoft.com/sharepoint/v3">4.0</NLLVersion>
    <CareActionCodeNonSurgicalTaxHTField0 xmlns="http://schemas.microsoft.com/sharepoint/v3">
      <Terms xmlns="http://schemas.microsoft.com/office/infopath/2007/PartnerControls">
        <TermInfo xmlns="http://schemas.microsoft.com/office/infopath/2007/PartnerControls">
          <TermName xmlns="http://schemas.microsoft.com/office/infopath/2007/PartnerControls">DT,Farmakologisk behandling (läkemedel)</TermName>
          <TermId xmlns="http://schemas.microsoft.com/office/infopath/2007/PartnerControls">5ad004cf-b3c3-49a7-9709-3c39cac8e02e</TermId>
        </TermInfo>
      </Terms>
    </CareActionCodeNonSurgicalTaxHTField0>
    <NLLLockWorkflows xmlns="http://schemas.microsoft.com/sharepoint/v3">false</NLLLockWorkflows>
    <NLLModifiedBy xmlns="http://schemas.microsoft.com/sharepoint/v3">Jennie Jonsson Lundström</NLLModifiedBy>
    <NLLDocumentIDValue xmlns="http://schemas.microsoft.com/sharepoint/v3">VARD-5-9158</NLLDocumentIDValue>
    <TaxKeywordTaxHTField xmlns="2308f903-5fa4-4c78-8662-0a0265e1cd53">
      <Terms xmlns="http://schemas.microsoft.com/office/infopath/2007/PartnerControls">
        <TermInfo xmlns="http://schemas.microsoft.com/office/infopath/2007/PartnerControls">
          <TermName xmlns="http://schemas.microsoft.com/office/infopath/2007/PartnerControls">PPI</TermName>
          <TermId xmlns="http://schemas.microsoft.com/office/infopath/2007/PartnerControls">7cdbe912-67bd-4a14-8465-2eb49e9ed9fa</TermId>
        </TermInfo>
        <TermInfo xmlns="http://schemas.microsoft.com/office/infopath/2007/PartnerControls">
          <TermName xmlns="http://schemas.microsoft.com/office/infopath/2007/PartnerControls">NLK</TermName>
          <TermId xmlns="http://schemas.microsoft.com/office/infopath/2007/PartnerControls">78e19b44-04a4-4ada-a8f1-72076cdc2edd</TermId>
        </TermInfo>
        <TermInfo xmlns="http://schemas.microsoft.com/office/infopath/2007/PartnerControls">
          <TermName xmlns="http://schemas.microsoft.com/office/infopath/2007/PartnerControls">Läkemedelskommittén</TermName>
          <TermId xmlns="http://schemas.microsoft.com/office/infopath/2007/PartnerControls">ee7e98a8-08e8-48a6-9d4d-12e9a899104b</TermId>
        </TermInfo>
        <TermInfo xmlns="http://schemas.microsoft.com/office/infopath/2007/PartnerControls">
          <TermName xmlns="http://schemas.microsoft.com/office/infopath/2007/PartnerControls">A02BC,Protonpumpshämmare</TermName>
          <TermId xmlns="http://schemas.microsoft.com/office/infopath/2007/PartnerControls">72d5af1f-8720-4019-b776-12e479e13c8b</TermId>
        </TermInfo>
      </Terms>
    </TaxKeywordTaxHTField>
    <TaxCatchAll xmlns="2308f903-5fa4-4c78-8662-0a0265e1cd53">
      <Value>14280</Value>
      <Value>14279</Value>
      <Value>9623</Value>
      <Value>9364</Value>
      <Value>8746</Value>
      <Value>8743</Value>
      <Value>7932</Value>
      <Value>10460</Value>
      <Value>8759</Value>
      <Value>9779</Value>
      <Value>9870</Value>
      <Value>7584</Value>
    </TaxCatchAll>
    <_dlc_DocId xmlns="2308f903-5fa4-4c78-8662-0a0265e1cd53">VARD-5-9158</_dlc_DocId>
    <_dlc_DocIdUrl xmlns="2308f903-5fa4-4c78-8662-0a0265e1cd53">
      <Url>http://spportal.extvis.local/process/vard/_layouts/15/DocIdRedir.aspx?ID=VARD-5-9158</Url>
      <Description>VARD-5-9158</Description>
    </_dlc_DocIdUrl>
    <_dlc_DocIdPersistId xmlns="2308f903-5fa4-4c78-8662-0a0265e1cd53">true</_dlc_DocIdPersistId>
    <_dlc_ExpireDate xmlns="http://schemas.microsoft.com/sharepoint/v3">2025-02-24T23:00:00+00:00</_dlc_ExpireDate>
    <_dlc_ExpireDateSaved xmlns="http://schemas.microsoft.com/sharepoint/v3" xsi:nil="true"/>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A253F0-54E5-4ED0-877E-BA2B95D7EFF3}"/>
</file>

<file path=customXml/itemProps2.xml><?xml version="1.0" encoding="utf-8"?>
<ds:datastoreItem xmlns:ds="http://schemas.openxmlformats.org/officeDocument/2006/customXml" ds:itemID="{E763694F-2880-41B4-B201-ED956600E5C3}"/>
</file>

<file path=customXml/itemProps3.xml><?xml version="1.0" encoding="utf-8"?>
<ds:datastoreItem xmlns:ds="http://schemas.openxmlformats.org/officeDocument/2006/customXml" ds:itemID="{FF2A6104-C643-447C-927A-63CA1C255F42}"/>
</file>

<file path=customXml/itemProps4.xml><?xml version="1.0" encoding="utf-8"?>
<ds:datastoreItem xmlns:ds="http://schemas.openxmlformats.org/officeDocument/2006/customXml" ds:itemID="{85683FC1-A99A-4F55-9F24-C4E33DD1C5AF}">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7b99ed6-f016-44be-a1bc-e573c6da0a89"/>
    <ds:schemaRef ds:uri="http://www.w3.org/XML/1998/namespace"/>
    <ds:schemaRef ds:uri="http://purl.org/dc/dcmitype/"/>
  </ds:schemaRefs>
</ds:datastoreItem>
</file>

<file path=customXml/itemProps5.xml><?xml version="1.0" encoding="utf-8"?>
<ds:datastoreItem xmlns:ds="http://schemas.openxmlformats.org/officeDocument/2006/customXml" ds:itemID="{8132E9D7-145A-432C-B5F6-BA6E68C38BC9}"/>
</file>

<file path=docProps/app.xml><?xml version="1.0" encoding="utf-8"?>
<Properties xmlns="http://schemas.openxmlformats.org/officeDocument/2006/extended-properties" xmlns:vt="http://schemas.openxmlformats.org/officeDocument/2006/docPropsVTypes">
  <TotalTime>366</TotalTime>
  <Words>346</Words>
  <Application>Microsoft Office PowerPoint</Application>
  <PresentationFormat>Bredbild</PresentationFormat>
  <Paragraphs>39</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ATT SLUTA MED PROTONPUMPSHÄMMARE – PATIENTINFORMATION </vt:lpstr>
    </vt:vector>
  </TitlesOfParts>
  <Company>Region Norrbotten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sluta med protonpumpshämmare </dc:title>
  <dc:creator>Linda Grahn</dc:creator>
  <cp:keywords>Läkemedelskommittén; NLK; PPI; "A02BC,Protonpumpshämmare"</cp:keywords>
  <cp:lastModifiedBy>Marlene Eliasson</cp:lastModifiedBy>
  <cp:revision>30</cp:revision>
  <cp:lastPrinted>2019-10-16T08:21:28Z</cp:lastPrinted>
  <dcterms:created xsi:type="dcterms:W3CDTF">2019-09-03T06:59:19Z</dcterms:created>
  <dcterms:modified xsi:type="dcterms:W3CDTF">2020-02-21T13:41:26Z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0x010100D7963E0E5B7A40E5AEA07389401D709F008BAD709383F64329B7C6C965A1F4475102030100EEE04BD63491624A8AFD254523DCD2F0</vt:lpwstr>
  </property>
  <property fmtid="{D5CDD505-2E9C-101B-9397-08002B2CF9AE}" pid="3" name="TaxKeyword">
    <vt:lpwstr>14279;#|7cdbe912-67bd-4a14-8465-2eb49e9ed9fa;#8746;#|78e19b44-04a4-4ada-a8f1-72076cdc2edd;#8759;#|ee7e98a8-08e8-48a6-9d4d-12e9a899104b;#14280;#|72d5af1f-8720-4019-b776-12e479e13c8b</vt:lpwstr>
  </property>
  <property fmtid="{D5CDD505-2E9C-101B-9397-08002B2CF9AE}" pid="4" name="CareActionCodeSurgical">
    <vt:lpwstr/>
  </property>
  <property fmtid="{D5CDD505-2E9C-101B-9397-08002B2CF9AE}" pid="5" name="NLLProducerPlace">
    <vt:lpwstr>9364</vt:lpwstr>
  </property>
  <property fmtid="{D5CDD505-2E9C-101B-9397-08002B2CF9AE}" pid="6" name="NLLInformationCollection">
    <vt:lpwstr>8743;#|d6df2315-fed6-4e73-9b5d-a97f7f2da1c5</vt:lpwstr>
  </property>
  <property fmtid="{D5CDD505-2E9C-101B-9397-08002B2CF9AE}" pid="7" name="NLLProjectDescription">
    <vt:lpwstr/>
  </property>
  <property fmtid="{D5CDD505-2E9C-101B-9397-08002B2CF9AE}" pid="8" name="PsychiatricCodeTaxHTField0">
    <vt:lpwstr/>
  </property>
  <property fmtid="{D5CDD505-2E9C-101B-9397-08002B2CF9AE}" pid="9" name="NLLStakeholder">
    <vt:lpwstr>9779;#|2ac66d7d-7456-4491-b0c4-3e1d538f92db</vt:lpwstr>
  </property>
  <property fmtid="{D5CDD505-2E9C-101B-9397-08002B2CF9AE}" pid="10" name="TLVCodeDiagnosisTaxHTField0">
    <vt:lpwstr/>
  </property>
  <property fmtid="{D5CDD505-2E9C-101B-9397-08002B2CF9AE}" pid="11" name="NPUCode">
    <vt:lpwstr/>
  </property>
  <property fmtid="{D5CDD505-2E9C-101B-9397-08002B2CF9AE}" pid="12" name="NLLClosureDate">
    <vt:lpwstr/>
  </property>
  <property fmtid="{D5CDD505-2E9C-101B-9397-08002B2CF9AE}" pid="13" name="NLLProducerplaceID">
    <vt:lpwstr/>
  </property>
  <property fmtid="{D5CDD505-2E9C-101B-9397-08002B2CF9AE}" pid="14" name="NLLPublishedTemplate">
    <vt:lpwstr/>
  </property>
  <property fmtid="{D5CDD505-2E9C-101B-9397-08002B2CF9AE}" pid="15" name="NLLWFComment">
    <vt:lpwstr/>
  </property>
  <property fmtid="{D5CDD505-2E9C-101B-9397-08002B2CF9AE}" pid="16" name="NLLPTCName">
    <vt:lpwstr/>
  </property>
  <property fmtid="{D5CDD505-2E9C-101B-9397-08002B2CF9AE}" pid="17" name="CareActionCodeNonSurgical">
    <vt:lpwstr>9870;#|5ad004cf-b3c3-49a7-9709-3c39cac8e02e</vt:lpwstr>
  </property>
  <property fmtid="{D5CDD505-2E9C-101B-9397-08002B2CF9AE}" pid="18" name="AnalysisNameTaxHTField0">
    <vt:lpwstr/>
  </property>
  <property fmtid="{D5CDD505-2E9C-101B-9397-08002B2CF9AE}" pid="19" name="Specialty">
    <vt:lpwstr/>
  </property>
  <property fmtid="{D5CDD505-2E9C-101B-9397-08002B2CF9AE}" pid="20" name="NLLMtptCode">
    <vt:lpwstr/>
  </property>
  <property fmtid="{D5CDD505-2E9C-101B-9397-08002B2CF9AE}" pid="21" name="NLLProjectUrl">
    <vt:lpwstr/>
  </property>
  <property fmtid="{D5CDD505-2E9C-101B-9397-08002B2CF9AE}" pid="22" name="ICD10Code">
    <vt:lpwstr/>
  </property>
  <property fmtid="{D5CDD505-2E9C-101B-9397-08002B2CF9AE}" pid="23" name="NLLProjectStatus">
    <vt:lpwstr/>
  </property>
  <property fmtid="{D5CDD505-2E9C-101B-9397-08002B2CF9AE}" pid="24" name="NLLSteeringGroup">
    <vt:lpwstr/>
  </property>
  <property fmtid="{D5CDD505-2E9C-101B-9397-08002B2CF9AE}" pid="25" name="NLLMeetingTypeTaxHTField0">
    <vt:lpwstr/>
  </property>
  <property fmtid="{D5CDD505-2E9C-101B-9397-08002B2CF9AE}" pid="26" name="NLLTemplateStatus">
    <vt:lpwstr/>
  </property>
  <property fmtid="{D5CDD505-2E9C-101B-9397-08002B2CF9AE}" pid="27" name="CareActionCodeSurgicalTaxHTField0">
    <vt:lpwstr/>
  </property>
  <property fmtid="{D5CDD505-2E9C-101B-9397-08002B2CF9AE}" pid="28" name="PharmaceuticalCodeTaxHTField0">
    <vt:lpwstr/>
  </property>
  <property fmtid="{D5CDD505-2E9C-101B-9397-08002B2CF9AE}" pid="29" name="Granska dokument(1)">
    <vt:lpwstr>, </vt:lpwstr>
  </property>
  <property fmtid="{D5CDD505-2E9C-101B-9397-08002B2CF9AE}" pid="30" name="NLLProjectLeader">
    <vt:lpwstr/>
  </property>
  <property fmtid="{D5CDD505-2E9C-101B-9397-08002B2CF9AE}" pid="31" name="NLLDefaultTemplate">
    <vt:lpwstr/>
  </property>
  <property fmtid="{D5CDD505-2E9C-101B-9397-08002B2CF9AE}" pid="32" name="NLLProjectVisitor">
    <vt:lpwstr/>
  </property>
  <property fmtid="{D5CDD505-2E9C-101B-9397-08002B2CF9AE}" pid="33" name="NLLDecisionLevelManaged">
    <vt:lpwstr>10460</vt:lpwstr>
  </property>
  <property fmtid="{D5CDD505-2E9C-101B-9397-08002B2CF9AE}" pid="34" name="CompulsoryAction">
    <vt:lpwstr/>
  </property>
  <property fmtid="{D5CDD505-2E9C-101B-9397-08002B2CF9AE}" pid="35" name="ICD10CodeTaxHTField0">
    <vt:lpwstr/>
  </property>
  <property fmtid="{D5CDD505-2E9C-101B-9397-08002B2CF9AE}" pid="36" name="Godkänn dokument">
    <vt:lpwstr>, </vt:lpwstr>
  </property>
  <property fmtid="{D5CDD505-2E9C-101B-9397-08002B2CF9AE}" pid="37" name="NLLProjectOwner">
    <vt:lpwstr/>
  </property>
  <property fmtid="{D5CDD505-2E9C-101B-9397-08002B2CF9AE}" pid="38" name="NLLEstablishedByQuickpart">
    <vt:lpwstr/>
  </property>
  <property fmtid="{D5CDD505-2E9C-101B-9397-08002B2CF9AE}" pid="39" name="NPUCodeTaxHTField0">
    <vt:lpwstr/>
  </property>
  <property fmtid="{D5CDD505-2E9C-101B-9397-08002B2CF9AE}" pid="40" name="NLLTemplateFolderDescription">
    <vt:lpwstr/>
  </property>
  <property fmtid="{D5CDD505-2E9C-101B-9397-08002B2CF9AE}" pid="41" name="TLVCodeAction">
    <vt:lpwstr/>
  </property>
  <property fmtid="{D5CDD505-2E9C-101B-9397-08002B2CF9AE}" pid="42" name="RadiologicalCode">
    <vt:lpwstr/>
  </property>
  <property fmtid="{D5CDD505-2E9C-101B-9397-08002B2CF9AE}" pid="43" name="References">
    <vt:lpwstr/>
  </property>
  <property fmtid="{D5CDD505-2E9C-101B-9397-08002B2CF9AE}" pid="44" name="prdProcess">
    <vt:lpwstr>7584;#|fa13e6ba-f2c1-4ad8-82e7-c868fdc48231;#7932;#|edcb52c5-ef23-4e5b-95ea-32b9d6b6ccb3</vt:lpwstr>
  </property>
  <property fmtid="{D5CDD505-2E9C-101B-9397-08002B2CF9AE}" pid="45" name="NLLProjectOrderStatus">
    <vt:lpwstr/>
  </property>
  <property fmtid="{D5CDD505-2E9C-101B-9397-08002B2CF9AE}" pid="46" name="NLLReferenceGroup">
    <vt:lpwstr/>
  </property>
  <property fmtid="{D5CDD505-2E9C-101B-9397-08002B2CF9AE}" pid="47" name="TLVCodeDiagnosis">
    <vt:lpwstr/>
  </property>
  <property fmtid="{D5CDD505-2E9C-101B-9397-08002B2CF9AE}" pid="48" name="PharmaceuticalCode">
    <vt:lpwstr/>
  </property>
  <property fmtid="{D5CDD505-2E9C-101B-9397-08002B2CF9AE}" pid="49" name="NLLInitiationDate">
    <vt:lpwstr/>
  </property>
  <property fmtid="{D5CDD505-2E9C-101B-9397-08002B2CF9AE}" pid="50" name="Producera dokument(1)">
    <vt:lpwstr>, </vt:lpwstr>
  </property>
  <property fmtid="{D5CDD505-2E9C-101B-9397-08002B2CF9AE}" pid="51" name="NLLWindingUpDate">
    <vt:lpwstr/>
  </property>
  <property fmtid="{D5CDD505-2E9C-101B-9397-08002B2CF9AE}" pid="52" name="TLVCodeActionTaxHTField0">
    <vt:lpwstr/>
  </property>
  <property fmtid="{D5CDD505-2E9C-101B-9397-08002B2CF9AE}" pid="53" name="NLLProjectNr">
    <vt:lpwstr/>
  </property>
  <property fmtid="{D5CDD505-2E9C-101B-9397-08002B2CF9AE}" pid="54" name="NLLProjectTypeTaxHTField0">
    <vt:lpwstr/>
  </property>
  <property fmtid="{D5CDD505-2E9C-101B-9397-08002B2CF9AE}" pid="55" name="RadiologicalCodeTaxHTField0">
    <vt:lpwstr/>
  </property>
  <property fmtid="{D5CDD505-2E9C-101B-9397-08002B2CF9AE}" pid="56" name="NLLImplementationDate">
    <vt:lpwstr/>
  </property>
  <property fmtid="{D5CDD505-2E9C-101B-9397-08002B2CF9AE}" pid="57" name="PsychiatricCode">
    <vt:lpwstr/>
  </property>
  <property fmtid="{D5CDD505-2E9C-101B-9397-08002B2CF9AE}" pid="58" name="Utökad granskning(1)">
    <vt:lpwstr>, </vt:lpwstr>
  </property>
  <property fmtid="{D5CDD505-2E9C-101B-9397-08002B2CF9AE}" pid="59" name="NLLProjectType">
    <vt:lpwstr/>
  </property>
  <property fmtid="{D5CDD505-2E9C-101B-9397-08002B2CF9AE}" pid="60" name="AnalysisName">
    <vt:lpwstr/>
  </property>
  <property fmtid="{D5CDD505-2E9C-101B-9397-08002B2CF9AE}" pid="61" name="NLLMtptCodeTaxHTField0">
    <vt:lpwstr/>
  </property>
  <property fmtid="{D5CDD505-2E9C-101B-9397-08002B2CF9AE}" pid="62" name="NLLLatestProjectTrackingDate">
    <vt:lpwstr/>
  </property>
  <property fmtid="{D5CDD505-2E9C-101B-9397-08002B2CF9AE}" pid="63" name="NLLDocumentType">
    <vt:lpwstr>9623</vt:lpwstr>
  </property>
  <property fmtid="{D5CDD505-2E9C-101B-9397-08002B2CF9AE}" pid="64" name="NLLProjectTypeText">
    <vt:lpwstr/>
  </property>
  <property fmtid="{D5CDD505-2E9C-101B-9397-08002B2CF9AE}" pid="65" name="NLLEstablishingDate">
    <vt:lpwstr/>
  </property>
  <property fmtid="{D5CDD505-2E9C-101B-9397-08002B2CF9AE}" pid="66" name="NLLProjectMember">
    <vt:lpwstr/>
  </property>
  <property fmtid="{D5CDD505-2E9C-101B-9397-08002B2CF9AE}" pid="67" name="NLLEstablishedBy">
    <vt:lpwstr/>
  </property>
  <property fmtid="{D5CDD505-2E9C-101B-9397-08002B2CF9AE}" pid="68" name="CompulsoryActionTaxHTField0">
    <vt:lpwstr/>
  </property>
  <property fmtid="{D5CDD505-2E9C-101B-9397-08002B2CF9AE}" pid="69" name="NLLMeetingType">
    <vt:lpwstr/>
  </property>
  <property fmtid="{D5CDD505-2E9C-101B-9397-08002B2CF9AE}" pid="70" name="NLLProjectName">
    <vt:lpwstr/>
  </property>
  <property fmtid="{D5CDD505-2E9C-101B-9397-08002B2CF9AE}" pid="71" name="_dlc_policyId">
    <vt:lpwstr>0x010100D7963E0E5B7A40E5AEA07389401D709F008BAD709383F64329B7C6C965A1F44751|79996835</vt:lpwstr>
  </property>
  <property fmtid="{D5CDD505-2E9C-101B-9397-08002B2CF9AE}" pid="72"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73" name="_dlc_DocIdItemGuid">
    <vt:lpwstr>5af8e87c-7f14-4aa0-9b4c-3adcea5fb9a6</vt:lpwstr>
  </property>
  <property fmtid="{D5CDD505-2E9C-101B-9397-08002B2CF9AE}" pid="75" name="_dlc_LastRun">
    <vt:lpwstr>01/22/2022 23:13:09</vt:lpwstr>
  </property>
  <property fmtid="{D5CDD505-2E9C-101B-9397-08002B2CF9AE}" pid="79" name="_dlc_ExpireDate">
    <vt:filetime>2024-01-22T22:13:09Z</vt:filetime>
  </property>
  <property fmtid="{D5CDD505-2E9C-101B-9397-08002B2CF9AE}" pid="81" name="NLLDecisionLevelGoverning">
    <vt:lpwstr>Verksamheten|5bf8bf89-d192-488c-9c8f-5432abb5fd72</vt:lpwstr>
  </property>
  <property fmtid="{D5CDD505-2E9C-101B-9397-08002B2CF9AE}" pid="82" name="NLLDecisionLevel">
    <vt:lpwstr>Verksamheten|5bf8bf89-d192-488c-9c8f-5432abb5fd72</vt:lpwstr>
  </property>
  <property fmtid="{D5CDD505-2E9C-101B-9397-08002B2CF9AE}" pid="83" name="Order">
    <vt:r8>1441800</vt:r8>
  </property>
  <property fmtid="{D5CDD505-2E9C-101B-9397-08002B2CF9AE}" pid="85" name="Version0">
    <vt:lpwstr>4.0</vt:lpwstr>
  </property>
  <property fmtid="{D5CDD505-2E9C-101B-9397-08002B2CF9AE}" pid="86" name="xd_ProgID">
    <vt:lpwstr/>
  </property>
  <property fmtid="{D5CDD505-2E9C-101B-9397-08002B2CF9AE}" pid="87" name="_SourceUrl">
    <vt:lpwstr/>
  </property>
  <property fmtid="{D5CDD505-2E9C-101B-9397-08002B2CF9AE}" pid="88" name="_SharedFileIndex">
    <vt:lpwstr/>
  </property>
  <property fmtid="{D5CDD505-2E9C-101B-9397-08002B2CF9AE}" pid="89" name="TemplateUrl">
    <vt:lpwstr/>
  </property>
  <property fmtid="{D5CDD505-2E9C-101B-9397-08002B2CF9AE}" pid="91" name="NLLFactOwner">
    <vt:lpwstr/>
  </property>
  <property fmtid="{D5CDD505-2E9C-101B-9397-08002B2CF9AE}" pid="92" name="NLLFactOwnerText">
    <vt:lpwstr/>
  </property>
  <property fmtid="{D5CDD505-2E9C-101B-9397-08002B2CF9AE}" pid="93" name="xd_Signature">
    <vt:bool>false</vt:bool>
  </property>
</Properties>
</file>